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8"/>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19" r:id="rId35"/>
    <p:sldId id="321" r:id="rId36"/>
    <p:sldId id="320" r:id="rId37"/>
    <p:sldId id="324" r:id="rId38"/>
    <p:sldId id="325" r:id="rId39"/>
    <p:sldId id="326" r:id="rId40"/>
    <p:sldId id="327" r:id="rId41"/>
    <p:sldId id="328" r:id="rId42"/>
    <p:sldId id="329" r:id="rId43"/>
    <p:sldId id="279" r:id="rId44"/>
    <p:sldId id="330" r:id="rId45"/>
    <p:sldId id="287" r:id="rId46"/>
    <p:sldId id="288" r:id="rId47"/>
    <p:sldId id="289" r:id="rId48"/>
    <p:sldId id="290" r:id="rId49"/>
    <p:sldId id="291" r:id="rId50"/>
    <p:sldId id="292" r:id="rId51"/>
    <p:sldId id="293" r:id="rId52"/>
    <p:sldId id="297" r:id="rId53"/>
    <p:sldId id="353" r:id="rId54"/>
    <p:sldId id="340" r:id="rId55"/>
    <p:sldId id="294" r:id="rId56"/>
    <p:sldId id="295" r:id="rId57"/>
    <p:sldId id="296" r:id="rId58"/>
    <p:sldId id="300" r:id="rId59"/>
    <p:sldId id="341" r:id="rId60"/>
    <p:sldId id="342" r:id="rId61"/>
    <p:sldId id="343" r:id="rId62"/>
    <p:sldId id="301" r:id="rId63"/>
    <p:sldId id="333" r:id="rId64"/>
    <p:sldId id="302" r:id="rId65"/>
    <p:sldId id="339" r:id="rId66"/>
    <p:sldId id="338" r:id="rId67"/>
    <p:sldId id="334" r:id="rId68"/>
    <p:sldId id="335" r:id="rId69"/>
    <p:sldId id="303" r:id="rId70"/>
    <p:sldId id="332" r:id="rId71"/>
    <p:sldId id="304" r:id="rId72"/>
    <p:sldId id="305" r:id="rId73"/>
    <p:sldId id="336" r:id="rId74"/>
    <p:sldId id="306" r:id="rId75"/>
    <p:sldId id="307" r:id="rId76"/>
    <p:sldId id="308" r:id="rId77"/>
    <p:sldId id="360" r:id="rId78"/>
    <p:sldId id="344" r:id="rId79"/>
    <p:sldId id="345" r:id="rId80"/>
    <p:sldId id="346" r:id="rId81"/>
    <p:sldId id="347" r:id="rId82"/>
    <p:sldId id="348" r:id="rId83"/>
    <p:sldId id="357" r:id="rId84"/>
    <p:sldId id="349" r:id="rId85"/>
    <p:sldId id="350" r:id="rId86"/>
    <p:sldId id="310" r:id="rId8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6/29/2024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49</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79</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worst-case task-level response time 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dirty="0" err="1"/>
              <a:t>FreeRTOS</a:t>
            </a:r>
            <a:r>
              <a:rPr lang="en-US" sz="1400" dirty="0"/>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3" name="object 3"/>
          <p:cNvSpPr txBox="1"/>
          <p:nvPr/>
        </p:nvSpPr>
        <p:spPr>
          <a:xfrm>
            <a:off x="536493" y="1895749"/>
            <a:ext cx="8074107" cy="4167808"/>
          </a:xfrm>
          <a:prstGeom prst="rect">
            <a:avLst/>
          </a:prstGeom>
        </p:spPr>
        <p:txBody>
          <a:bodyPr vert="horz" wrap="square" lIns="0" tIns="121920" rIns="0" bIns="0" rtlCol="0">
            <a:spAutoFit/>
          </a:bodyPr>
          <a:lstStyle/>
          <a:p>
            <a:pPr marL="189226" indent="-165731">
              <a:spcBef>
                <a:spcPts val="960"/>
              </a:spcBef>
              <a:buClr>
                <a:srgbClr val="956605"/>
              </a:buClr>
              <a:buSzPct val="96774"/>
              <a:buChar char="•"/>
              <a:tabLst>
                <a:tab pos="189226" algn="l"/>
              </a:tabLst>
            </a:pPr>
            <a:r>
              <a:rPr lang="en-US" sz="3100" spc="400" dirty="0">
                <a:solidFill>
                  <a:srgbClr val="052F05"/>
                </a:solidFill>
                <a:latin typeface="Arial" panose="020B0604020202020204" pitchFamily="34" charset="0"/>
                <a:cs typeface="Arial" panose="020B0604020202020204" pitchFamily="34" charset="0"/>
              </a:rPr>
              <a:t>DO</a:t>
            </a:r>
            <a:r>
              <a:rPr sz="3100" spc="400" dirty="0">
                <a:solidFill>
                  <a:srgbClr val="052F05"/>
                </a:solidFill>
                <a:latin typeface="Arial" panose="020B0604020202020204" pitchFamily="34" charset="0"/>
                <a:cs typeface="Arial" panose="020B0604020202020204" pitchFamily="34" charset="0"/>
              </a:rPr>
              <a:t>RMANT</a:t>
            </a:r>
            <a:endParaRPr sz="3100" dirty="0">
              <a:latin typeface="Arial" panose="020B0604020202020204" pitchFamily="34" charset="0"/>
              <a:cs typeface="Arial" panose="020B0604020202020204" pitchFamily="34" charset="0"/>
            </a:endParaRPr>
          </a:p>
          <a:p>
            <a:pPr marL="179701" indent="-156207">
              <a:spcBef>
                <a:spcPts val="865"/>
              </a:spcBef>
              <a:buClr>
                <a:srgbClr val="956605"/>
              </a:buClr>
              <a:buSzPct val="96774"/>
              <a:buChar char="•"/>
              <a:tabLst>
                <a:tab pos="179701" algn="l"/>
              </a:tabLst>
            </a:pPr>
            <a:r>
              <a:rPr sz="3100" spc="271" dirty="0">
                <a:solidFill>
                  <a:srgbClr val="052F05"/>
                </a:solidFill>
                <a:latin typeface="Arial" panose="020B0604020202020204" pitchFamily="34" charset="0"/>
                <a:cs typeface="Arial" panose="020B0604020202020204" pitchFamily="34" charset="0"/>
              </a:rPr>
              <a:t>READY</a:t>
            </a:r>
            <a:endParaRPr sz="3100" dirty="0">
              <a:latin typeface="Arial" panose="020B0604020202020204" pitchFamily="34" charset="0"/>
              <a:cs typeface="Arial" panose="020B0604020202020204" pitchFamily="34" charset="0"/>
            </a:endParaRPr>
          </a:p>
          <a:p>
            <a:pPr marL="176526" indent="-153031">
              <a:spcBef>
                <a:spcPts val="865"/>
              </a:spcBef>
              <a:buClr>
                <a:srgbClr val="956605"/>
              </a:buClr>
              <a:buSzPct val="96774"/>
              <a:buChar char="•"/>
              <a:tabLst>
                <a:tab pos="176526" algn="l"/>
              </a:tabLst>
            </a:pPr>
            <a:r>
              <a:rPr sz="3100" spc="211" dirty="0">
                <a:solidFill>
                  <a:srgbClr val="052F05"/>
                </a:solidFill>
                <a:latin typeface="Arial" panose="020B0604020202020204" pitchFamily="34" charset="0"/>
                <a:cs typeface="Arial" panose="020B0604020202020204" pitchFamily="34" charset="0"/>
              </a:rPr>
              <a:t>RUNNING</a:t>
            </a:r>
            <a:endParaRPr lang="en-US" sz="3100" dirty="0">
              <a:latin typeface="Arial" panose="020B0604020202020204" pitchFamily="34" charset="0"/>
              <a:cs typeface="Arial" panose="020B0604020202020204" pitchFamily="34" charset="0"/>
            </a:endParaRPr>
          </a:p>
          <a:p>
            <a:pPr marL="176526" indent="-153031">
              <a:spcBef>
                <a:spcPts val="865"/>
              </a:spcBef>
              <a:buClr>
                <a:srgbClr val="956605"/>
              </a:buClr>
              <a:buSzPct val="96774"/>
              <a:buChar char="•"/>
              <a:tabLst>
                <a:tab pos="176526" algn="l"/>
              </a:tabLst>
            </a:pPr>
            <a:r>
              <a:rPr sz="3100" spc="-11" dirty="0">
                <a:solidFill>
                  <a:srgbClr val="052F05"/>
                </a:solidFill>
                <a:latin typeface="Arial" panose="020B0604020202020204" pitchFamily="34" charset="0"/>
                <a:cs typeface="Arial" panose="020B0604020202020204" pitchFamily="34" charset="0"/>
              </a:rPr>
              <a:t>WAITING</a:t>
            </a:r>
            <a:endParaRPr sz="3100" dirty="0">
              <a:latin typeface="Arial" panose="020B0604020202020204" pitchFamily="34" charset="0"/>
              <a:cs typeface="Arial" panose="020B0604020202020204" pitchFamily="34" charset="0"/>
            </a:endParaRPr>
          </a:p>
          <a:p>
            <a:pPr marL="194940" indent="-171446">
              <a:spcBef>
                <a:spcPts val="795"/>
              </a:spcBef>
              <a:buClr>
                <a:srgbClr val="956605"/>
              </a:buClr>
              <a:buSzPct val="96774"/>
              <a:buChar char="•"/>
              <a:tabLst>
                <a:tab pos="194940" algn="l"/>
              </a:tabLst>
            </a:pPr>
            <a:r>
              <a:rPr sz="3100" spc="360" dirty="0">
                <a:solidFill>
                  <a:srgbClr val="052F05"/>
                </a:solidFill>
                <a:latin typeface="Arial" panose="020B0604020202020204" pitchFamily="34" charset="0"/>
                <a:cs typeface="Arial" panose="020B0604020202020204" pitchFamily="34" charset="0"/>
              </a:rPr>
              <a:t>ISR</a:t>
            </a:r>
            <a:endParaRPr sz="3100" dirty="0">
              <a:latin typeface="Arial" panose="020B0604020202020204" pitchFamily="34" charset="0"/>
              <a:cs typeface="Arial" panose="020B0604020202020204" pitchFamily="34" charset="0"/>
            </a:endParaRPr>
          </a:p>
          <a:p>
            <a:pPr>
              <a:spcBef>
                <a:spcPts val="2025"/>
              </a:spcBef>
            </a:pPr>
            <a:endParaRPr sz="3100" dirty="0">
              <a:latin typeface="Arial" panose="020B0604020202020204" pitchFamily="34" charset="0"/>
              <a:cs typeface="Arial" panose="020B0604020202020204" pitchFamily="34" charset="0"/>
            </a:endParaRPr>
          </a:p>
          <a:p>
            <a:pPr marL="12700"/>
            <a:r>
              <a:rPr sz="3100" b="1" dirty="0">
                <a:solidFill>
                  <a:srgbClr val="0562F2"/>
                </a:solidFill>
                <a:latin typeface="Arial" panose="020B0604020202020204" pitchFamily="34" charset="0"/>
                <a:cs typeface="Arial" panose="020B0604020202020204" pitchFamily="34" charset="0"/>
              </a:rPr>
              <a:t>Note:</a:t>
            </a:r>
            <a:r>
              <a:rPr sz="3100" b="1" spc="135" dirty="0">
                <a:solidFill>
                  <a:srgbClr val="0562F2"/>
                </a:solidFill>
                <a:latin typeface="Arial" panose="020B0604020202020204" pitchFamily="34" charset="0"/>
                <a:cs typeface="Arial" panose="020B0604020202020204" pitchFamily="34" charset="0"/>
              </a:rPr>
              <a:t> </a:t>
            </a:r>
            <a:r>
              <a:rPr lang="en-US" sz="3100" b="1" dirty="0">
                <a:solidFill>
                  <a:srgbClr val="0562F2"/>
                </a:solidFill>
                <a:latin typeface="Arial" panose="020B0604020202020204" pitchFamily="34" charset="0"/>
                <a:cs typeface="Arial" panose="020B0604020202020204" pitchFamily="34" charset="0"/>
              </a:rPr>
              <a:t>Typically,</a:t>
            </a:r>
            <a:r>
              <a:rPr sz="3100" b="1" spc="211"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Tasks</a:t>
            </a:r>
            <a:r>
              <a:rPr sz="3100" b="1" spc="125"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are</a:t>
            </a:r>
            <a:r>
              <a:rPr sz="3100" b="1" spc="145"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infinite</a:t>
            </a:r>
            <a:r>
              <a:rPr sz="3100" b="1" spc="255" dirty="0">
                <a:solidFill>
                  <a:srgbClr val="0562F2"/>
                </a:solidFill>
                <a:latin typeface="Arial" panose="020B0604020202020204" pitchFamily="34" charset="0"/>
                <a:cs typeface="Arial" panose="020B0604020202020204" pitchFamily="34" charset="0"/>
              </a:rPr>
              <a:t> </a:t>
            </a:r>
            <a:r>
              <a:rPr sz="3100" b="1" spc="-11" dirty="0">
                <a:solidFill>
                  <a:srgbClr val="0562F2"/>
                </a:solidFill>
                <a:latin typeface="Arial" panose="020B0604020202020204" pitchFamily="34" charset="0"/>
                <a:cs typeface="Arial" panose="020B0604020202020204" pitchFamily="34" charset="0"/>
              </a:rPr>
              <a:t>loops.</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dirty="0">
                <a:latin typeface="Arial" panose="020B0604020202020204" pitchFamily="34" charset="0"/>
                <a:cs typeface="Arial" panose="020B0604020202020204" pitchFamily="34" charset="0"/>
              </a:rPr>
              <a:t>There are two main types of RTOS task scheduling algorithms: </a:t>
            </a:r>
            <a:r>
              <a:rPr lang="en-US" b="1" dirty="0">
                <a:latin typeface="Arial" panose="020B0604020202020204" pitchFamily="34" charset="0"/>
                <a:cs typeface="Arial" panose="020B0604020202020204" pitchFamily="34" charset="0"/>
              </a:rPr>
              <a:t>preemptive</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non-preemptive</a:t>
            </a:r>
            <a:r>
              <a:rPr lang="en-US"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1500" b="1" kern="0" dirty="0">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1500" kern="0" dirty="0">
                <a:effectLst/>
                <a:latin typeface="Arial" panose="020B0604020202020204" pitchFamily="34" charset="0"/>
                <a:ea typeface="Times New Roman" panose="02020603050405020304" pitchFamily="18" charset="0"/>
                <a:cs typeface="Arial" panose="020B0604020202020204" pitchFamily="34" charset="0"/>
              </a:rPr>
              <a:t> algorithms allow the RTOS to interrupt a running task and switch to a higher-priority task. This is important for ensuring that critical tasks meet their deadlines, even if lower-priority tasks are already running.</a:t>
            </a:r>
            <a:endParaRPr lang="en-US" sz="15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1500" b="1" kern="0" dirty="0">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1500" kern="0" dirty="0">
                <a:effectLst/>
                <a:latin typeface="Arial" panose="020B0604020202020204" pitchFamily="34" charset="0"/>
                <a:ea typeface="Times New Roman" panose="02020603050405020304" pitchFamily="18" charset="0"/>
                <a:cs typeface="Arial" panose="020B0604020202020204" pitchFamily="34" charset="0"/>
              </a:rPr>
              <a:t> 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15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p:txBody>
          <a:bodyPr>
            <a:normAutofit/>
          </a:bodyPr>
          <a:lstStyle/>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18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18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In </a:t>
            </a:r>
            <a:r>
              <a:rPr lang="en-US" dirty="0" err="1">
                <a:latin typeface="Arial" panose="020B0604020202020204" pitchFamily="34" charset="0"/>
                <a:cs typeface="Arial" panose="020B0604020202020204" pitchFamily="34" charset="0"/>
              </a:rPr>
              <a:t>FreeRTOS</a:t>
            </a:r>
            <a:r>
              <a:rPr lang="en-US" dirty="0">
                <a:latin typeface="Arial" panose="020B0604020202020204" pitchFamily="34" charset="0"/>
                <a:cs typeface="Arial" panose="020B0604020202020204" pitchFamily="34" charset="0"/>
              </a:rPr>
              <a:t>, the default time slice is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and a time slice is known as a “tick.” A hardware timer is configured to create an interrupt every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The ISR for that timer runs the scheduler, which chooses the task to run next.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At each tick interrupt, the task with the highest priority is chosen to run. If the highest priority tasks have the same priority, they are executed in a round-robin fashion. If a task with a higher priority than the currently running task becomes available (e.g. in the "Ready" state), then it will immediately run. It does not wait for the next tick.</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dirty="0">
                <a:latin typeface="Arial" panose="020B0604020202020204" pitchFamily="34" charset="0"/>
                <a:cs typeface="Arial" panose="020B0604020202020204" pitchFamily="34" charset="0"/>
              </a:rPr>
              <a:t>heap_1: Allocation only—no freeing is allowed. This is best suited for simple applications that don't free anything after initial creation. This implementation, along with heap_2, provides the most deterministic timing since neither heap ever performs a search for adjacent free blocks to combine.</a:t>
            </a:r>
          </a:p>
          <a:p>
            <a:r>
              <a:rPr lang="en-US" dirty="0">
                <a:latin typeface="Arial" panose="020B0604020202020204" pitchFamily="34" charset="0"/>
                <a:cs typeface="Arial" panose="020B0604020202020204" pitchFamily="34" charset="0"/>
              </a:rPr>
              <a:t>heap_2: Allocation and freeing are both allowed, but adjacent free blocks are not combined. This limits appropriate use cases to those applications that can know/guarantee they are reusing a number of items that are the same size each time.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dirty="0">
                <a:latin typeface="Arial" panose="020B0604020202020204" pitchFamily="34" charset="0"/>
                <a:cs typeface="Arial" panose="020B0604020202020204" pitchFamily="34" charset="0"/>
              </a:rPr>
              <a:t>heap_3: Wraps standard malloc/free implementations to provide thread safety.</a:t>
            </a:r>
          </a:p>
          <a:p>
            <a:r>
              <a:rPr lang="en-US" dirty="0">
                <a:latin typeface="Arial" panose="020B0604020202020204" pitchFamily="34" charset="0"/>
                <a:cs typeface="Arial" panose="020B0604020202020204" pitchFamily="34" charset="0"/>
              </a:rPr>
              <a:t>heap_4: The same as heap_2 but combines adjacent free space. Allows locating the entire heap by giving an absolute address. Well suited for applications to use dynamic allocation.</a:t>
            </a:r>
          </a:p>
          <a:p>
            <a:r>
              <a:rPr lang="en-US" dirty="0">
                <a:latin typeface="Arial" panose="020B0604020202020204" pitchFamily="34" charset="0"/>
                <a:cs typeface="Arial" panose="020B0604020202020204" pitchFamily="34" charset="0"/>
              </a:rPr>
              <a:t>heap_5: The same as heap_4 but allows for creating a heap that is distributed across different noncontiguous memory regions—for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unschedulable when tasks 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periodic or aperiodic process.</a:t>
            </a:r>
          </a:p>
        </p:txBody>
      </p:sp>
    </p:spTree>
    <p:extLst>
      <p:ext uri="{BB962C8B-B14F-4D97-AF65-F5344CB8AC3E}">
        <p14:creationId xmlns:p14="http://schemas.microsoft.com/office/powerpoint/2010/main" val="3133435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072F07"/>
                </a:solidFill>
                <a:latin typeface="Arial" panose="020B0604020202020204" pitchFamily="34" charset="0"/>
                <a:cs typeface="Arial" panose="020B0604020202020204" pitchFamily="34" charset="0"/>
              </a:rPr>
              <a:t>on</a:t>
            </a:r>
            <a:r>
              <a:rPr sz="30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the</a:t>
            </a:r>
            <a:r>
              <a:rPr lang="en-US" sz="3051" spc="5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sz="3051" dirty="0">
                <a:solidFill>
                  <a:srgbClr val="072F07"/>
                </a:solidFill>
                <a:latin typeface="Arial" panose="020B0604020202020204" pitchFamily="34" charset="0"/>
                <a:cs typeface="Arial" panose="020B0604020202020204" pitchFamily="34" charset="0"/>
              </a:rPr>
              <a:t>	</a:t>
            </a:r>
            <a:r>
              <a:rPr sz="3051" spc="-629"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context</a:t>
            </a:r>
            <a:r>
              <a:rPr sz="3051"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storage</a:t>
            </a:r>
            <a:r>
              <a:rPr lang="en-US" sz="3051" spc="-11"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A</a:t>
            </a:r>
            <a:r>
              <a:rPr sz="3051" spc="51" dirty="0">
                <a:solidFill>
                  <a:srgbClr val="072F07"/>
                </a:solidFill>
                <a:latin typeface="Arial" panose="020B0604020202020204" pitchFamily="34" charset="0"/>
                <a:cs typeface="Arial" panose="020B0604020202020204" pitchFamily="34" charset="0"/>
              </a:rPr>
              <a:t>rea</a:t>
            </a:r>
            <a:endParaRPr lang="en-US" sz="3051" spc="51" dirty="0">
              <a:solidFill>
                <a:srgbClr val="072F07"/>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solidFill>
                  <a:srgbClr val="444444"/>
                </a:solidFill>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solidFill>
                  <a:srgbClr val="444444"/>
                </a:solidFill>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solidFill>
                  <a:srgbClr val="444444"/>
                </a:solidFill>
                <a:effectLst/>
                <a:latin typeface="Arial" panose="020B0604020202020204" pitchFamily="34" charset="0"/>
                <a:cs typeface="Arial" panose="020B0604020202020204" pitchFamily="34" charset="0"/>
              </a:rPr>
              <a:t>Implement thru data structure, called a task control block.</a:t>
            </a:r>
          </a:p>
          <a:p>
            <a:r>
              <a:rPr lang="en-US" sz="1900" b="0" i="0" dirty="0">
                <a:solidFill>
                  <a:srgbClr val="444444"/>
                </a:solidFill>
                <a:effectLst/>
                <a:latin typeface="Arial" panose="020B0604020202020204" pitchFamily="34" charset="0"/>
                <a:cs typeface="Arial" panose="020B0604020202020204" pitchFamily="34" charset="0"/>
              </a:rPr>
              <a:t>This data structure contains at least a PC, register contents, an identification string or number, a status, and a priority if applicable.</a:t>
            </a:r>
          </a:p>
          <a:p>
            <a:r>
              <a:rPr lang="en-US" sz="1900" b="0" i="0" dirty="0">
                <a:solidFill>
                  <a:srgbClr val="444444"/>
                </a:solidFill>
                <a:effectLst/>
                <a:latin typeface="Arial" panose="020B0604020202020204" pitchFamily="34" charset="0"/>
                <a:cs typeface="Arial" panose="020B0604020202020204" pitchFamily="34" charset="0"/>
              </a:rPr>
              <a:t>The system stores these TCBs in one or more data structures, such as a linked list.</a:t>
            </a:r>
          </a:p>
          <a:p>
            <a:r>
              <a:rPr lang="en-US" sz="1900" b="0" i="0" dirty="0">
                <a:solidFill>
                  <a:srgbClr val="444444"/>
                </a:solidFill>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052F05"/>
                </a:solidFill>
                <a:latin typeface="Arial" panose="020B0604020202020204" pitchFamily="34" charset="0"/>
                <a:cs typeface="Arial" panose="020B0604020202020204" pitchFamily="34" charset="0"/>
              </a:rPr>
              <a:t>Must</a:t>
            </a:r>
            <a:r>
              <a:rPr sz="3051" spc="10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not</a:t>
            </a:r>
            <a:r>
              <a:rPr sz="3051" spc="85"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be</a:t>
            </a:r>
            <a:r>
              <a:rPr sz="3051" spc="3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Interrupted.</a:t>
            </a:r>
            <a:endParaRPr sz="3051" dirty="0">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sz="3100" spc="91" dirty="0">
                <a:solidFill>
                  <a:srgbClr val="072F07"/>
                </a:solidFill>
                <a:latin typeface="Arial" panose="020B0604020202020204" pitchFamily="34" charset="0"/>
                <a:cs typeface="Arial" panose="020B0604020202020204" pitchFamily="34" charset="0"/>
              </a:rPr>
              <a:t>1/0</a:t>
            </a:r>
            <a:r>
              <a:rPr sz="3100" dirty="0">
                <a:solidFill>
                  <a:srgbClr val="072F07"/>
                </a:solidFill>
                <a:latin typeface="Arial" panose="020B0604020202020204" pitchFamily="34" charset="0"/>
                <a:cs typeface="Arial" panose="020B0604020202020204" pitchFamily="34" charset="0"/>
              </a:rPr>
              <a:t>	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76816" y="1855764"/>
            <a:ext cx="7463791" cy="30600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sz="3051" spc="195" dirty="0">
                <a:solidFill>
                  <a:srgbClr val="072F07"/>
                </a:solidFill>
                <a:latin typeface="Arial" panose="020B0604020202020204" pitchFamily="34" charset="0"/>
                <a:cs typeface="Arial" panose="020B0604020202020204" pitchFamily="34" charset="0"/>
              </a:rPr>
              <a:t>A</a:t>
            </a:r>
            <a:r>
              <a:rPr sz="3051" spc="2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540"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635" dirty="0">
                <a:solidFill>
                  <a:srgbClr val="072F07"/>
                </a:solidFill>
                <a:latin typeface="Arial" panose="020B0604020202020204" pitchFamily="34" charset="0"/>
                <a:cs typeface="Arial" panose="020B0604020202020204" pitchFamily="34" charset="0"/>
              </a:rPr>
              <a:t> </a:t>
            </a:r>
            <a:r>
              <a:rPr sz="3051" spc="71" dirty="0">
                <a:solidFill>
                  <a:srgbClr val="072F07"/>
                </a:solidFill>
                <a:latin typeface="Arial" panose="020B0604020202020204" pitchFamily="34" charset="0"/>
                <a:cs typeface="Arial" panose="020B0604020202020204" pitchFamily="34" charset="0"/>
              </a:rPr>
              <a:t>can</a:t>
            </a:r>
            <a:r>
              <a:rPr sz="3051" spc="50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be</a:t>
            </a:r>
            <a:r>
              <a:rPr sz="3051" spc="4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used</a:t>
            </a:r>
            <a:r>
              <a:rPr sz="3051" spc="59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by</a:t>
            </a:r>
            <a:r>
              <a:rPr sz="3051" spc="465" dirty="0">
                <a:solidFill>
                  <a:srgbClr val="072F07"/>
                </a:solidFill>
                <a:latin typeface="Arial" panose="020B0604020202020204" pitchFamily="34" charset="0"/>
                <a:cs typeface="Arial" panose="020B0604020202020204" pitchFamily="34" charset="0"/>
              </a:rPr>
              <a:t> </a:t>
            </a:r>
            <a:r>
              <a:rPr lang="en-US" sz="3051" spc="-165" dirty="0">
                <a:solidFill>
                  <a:srgbClr val="072F07"/>
                </a:solidFill>
                <a:latin typeface="Arial" panose="020B0604020202020204" pitchFamily="34" charset="0"/>
                <a:cs typeface="Arial" panose="020B0604020202020204" pitchFamily="34" charset="0"/>
              </a:rPr>
              <a:t>m</a:t>
            </a:r>
            <a:r>
              <a:rPr sz="3051" spc="-165" dirty="0">
                <a:solidFill>
                  <a:srgbClr val="072F07"/>
                </a:solidFill>
                <a:latin typeface="Arial" panose="020B0604020202020204" pitchFamily="34" charset="0"/>
                <a:cs typeface="Arial" panose="020B0604020202020204" pitchFamily="34" charset="0"/>
              </a:rPr>
              <a:t>ore </a:t>
            </a:r>
            <a:r>
              <a:rPr sz="3051" spc="65" dirty="0">
                <a:solidFill>
                  <a:srgbClr val="072F07"/>
                </a:solidFill>
                <a:latin typeface="Arial" panose="020B0604020202020204" pitchFamily="34" charset="0"/>
                <a:cs typeface="Arial" panose="020B0604020202020204" pitchFamily="34" charset="0"/>
              </a:rPr>
              <a:t>than</a:t>
            </a:r>
            <a:r>
              <a:rPr sz="3051" spc="55"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one</a:t>
            </a:r>
            <a:r>
              <a:rPr sz="3051" spc="-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task</a:t>
            </a:r>
            <a:r>
              <a:rPr sz="3051" spc="115"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data</a:t>
            </a:r>
            <a:r>
              <a:rPr sz="3051" spc="75"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corruption</a:t>
            </a:r>
            <a:endParaRPr sz="3051"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3051" spc="195" dirty="0">
                <a:solidFill>
                  <a:srgbClr val="072F07"/>
                </a:solidFill>
                <a:latin typeface="Arial" panose="020B0604020202020204" pitchFamily="34" charset="0"/>
                <a:cs typeface="Arial" panose="020B0604020202020204" pitchFamily="34" charset="0"/>
              </a:rPr>
              <a:t>A</a:t>
            </a:r>
            <a:r>
              <a:rPr sz="3051" spc="3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65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751"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can</a:t>
            </a:r>
            <a:r>
              <a:rPr sz="3051" spc="520"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be</a:t>
            </a:r>
            <a:r>
              <a:rPr sz="3051" spc="48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interrupted</a:t>
            </a:r>
            <a:r>
              <a:rPr sz="3051" spc="15"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at </a:t>
            </a:r>
            <a:r>
              <a:rPr sz="3051" dirty="0">
                <a:solidFill>
                  <a:srgbClr val="072F07"/>
                </a:solidFill>
                <a:latin typeface="Arial" panose="020B0604020202020204" pitchFamily="34" charset="0"/>
                <a:cs typeface="Arial" panose="020B0604020202020204" pitchFamily="34" charset="0"/>
              </a:rPr>
              <a:t>any</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ti</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a:t>
            </a:r>
            <a:r>
              <a:rPr sz="3051" spc="2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and</a:t>
            </a:r>
            <a:r>
              <a:rPr sz="3051" spc="24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resu</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ed</a:t>
            </a:r>
            <a:r>
              <a:rPr sz="3051" spc="26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at</a:t>
            </a:r>
            <a:r>
              <a:rPr sz="3051" spc="19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a</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later</a:t>
            </a:r>
            <a:r>
              <a:rPr sz="3051" spc="185" dirty="0">
                <a:solidFill>
                  <a:srgbClr val="072F07"/>
                </a:solidFill>
                <a:latin typeface="Arial" panose="020B0604020202020204" pitchFamily="34" charset="0"/>
                <a:cs typeface="Arial" panose="020B0604020202020204" pitchFamily="34" charset="0"/>
              </a:rPr>
              <a:t>  </a:t>
            </a:r>
            <a:r>
              <a:rPr sz="3051" spc="-145" dirty="0">
                <a:solidFill>
                  <a:srgbClr val="072F07"/>
                </a:solidFill>
                <a:latin typeface="Arial" panose="020B0604020202020204" pitchFamily="34" charset="0"/>
                <a:cs typeface="Arial" panose="020B0604020202020204" pitchFamily="34" charset="0"/>
              </a:rPr>
              <a:t>ti</a:t>
            </a:r>
            <a:r>
              <a:rPr lang="en-US" sz="3051" spc="-145" dirty="0">
                <a:solidFill>
                  <a:srgbClr val="072F07"/>
                </a:solidFill>
                <a:latin typeface="Arial" panose="020B0604020202020204" pitchFamily="34" charset="0"/>
                <a:cs typeface="Arial" panose="020B0604020202020204" pitchFamily="34" charset="0"/>
              </a:rPr>
              <a:t>m</a:t>
            </a:r>
            <a:r>
              <a:rPr sz="3051" spc="-145" dirty="0">
                <a:solidFill>
                  <a:srgbClr val="072F07"/>
                </a:solidFill>
                <a:latin typeface="Arial" panose="020B0604020202020204" pitchFamily="34" charset="0"/>
                <a:cs typeface="Arial" panose="020B0604020202020204" pitchFamily="34" charset="0"/>
              </a:rPr>
              <a:t>e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loss</a:t>
            </a:r>
            <a:r>
              <a:rPr sz="3051" spc="91" dirty="0">
                <a:solidFill>
                  <a:srgbClr val="072F07"/>
                </a:solidFill>
                <a:latin typeface="Arial" panose="020B0604020202020204" pitchFamily="34" charset="0"/>
                <a:cs typeface="Arial" panose="020B0604020202020204" pitchFamily="34" charset="0"/>
              </a:rPr>
              <a:t> </a:t>
            </a:r>
            <a:r>
              <a:rPr sz="3051" spc="75" dirty="0">
                <a:solidFill>
                  <a:srgbClr val="072F07"/>
                </a:solidFill>
                <a:latin typeface="Arial" panose="020B0604020202020204" pitchFamily="34" charset="0"/>
                <a:cs typeface="Arial" panose="020B0604020202020204" pitchFamily="34" charset="0"/>
              </a:rPr>
              <a:t>of</a:t>
            </a:r>
            <a:r>
              <a:rPr sz="3051" spc="-25"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data</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sz="4500" b="1" dirty="0">
                <a:solidFill>
                  <a:srgbClr val="002060"/>
                </a:solidFill>
              </a:rPr>
              <a:t>Non-Reentrant Functions</a:t>
            </a:r>
          </a:p>
        </p:txBody>
      </p:sp>
      <p:sp>
        <p:nvSpPr>
          <p:cNvPr id="3" name="object 3"/>
          <p:cNvSpPr txBox="1"/>
          <p:nvPr/>
        </p:nvSpPr>
        <p:spPr>
          <a:xfrm>
            <a:off x="1238525" y="1979539"/>
            <a:ext cx="4000500"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endParaRPr sz="3151"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0" y="304800"/>
            <a:ext cx="9144000" cy="6324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105291"/>
          </a:xfrm>
          <a:prstGeom prst="rect">
            <a:avLst/>
          </a:prstGeom>
        </p:spPr>
        <p:txBody>
          <a:bodyPr vert="horz" wrap="square" lIns="0" tIns="0" rIns="0" bIns="0" rtlCol="0">
            <a:spAutoFit/>
          </a:bodyPr>
          <a:lstStyle/>
          <a:p>
            <a:pPr marL="0" indent="0" algn="l" fontAlgn="base">
              <a:buNone/>
            </a:pPr>
            <a:r>
              <a:rPr lang="en-US" sz="24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(e.g. 6 Clock cycles for Tail Chaing)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692130"/>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dirty="0">
                <a:latin typeface="Arial" panose="020B0604020202020204" pitchFamily="34" charset="0"/>
                <a:cs typeface="Arial" panose="020B0604020202020204" pitchFamily="34" charset="0"/>
              </a:rPr>
              <a:t>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clock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special</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occurs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dirty="0">
                <a:latin typeface="Arial" panose="020B0604020202020204" pitchFamily="34" charset="0"/>
                <a:cs typeface="Arial" panose="020B0604020202020204" pitchFamily="34" charset="0"/>
              </a:rPr>
              <a:t>This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a:t>
            </a:r>
            <a:r>
              <a:rPr lang="en-US" dirty="0">
                <a:latin typeface="Arial" panose="020B0604020202020204" pitchFamily="34" charset="0"/>
                <a:cs typeface="Arial" panose="020B0604020202020204" pitchFamily="34" charset="0"/>
              </a:rPr>
              <a:t>t </a:t>
            </a:r>
            <a:r>
              <a:rPr dirty="0">
                <a:latin typeface="Arial" panose="020B0604020202020204" pitchFamily="34" charset="0"/>
                <a:cs typeface="Arial" panose="020B0604020202020204" pitchFamily="34" charset="0"/>
              </a:rPr>
              <a:t>can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viewed</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e </a:t>
            </a:r>
            <a:r>
              <a:rPr dirty="0">
                <a:latin typeface="Arial" panose="020B0604020202020204" pitchFamily="34" charset="0"/>
                <a:cs typeface="Arial" panose="020B0604020202020204" pitchFamily="34" charset="0"/>
              </a:rPr>
              <a:t>syste</a:t>
            </a:r>
            <a:r>
              <a:rPr lang="en-US" dirty="0">
                <a:latin typeface="Arial" panose="020B0604020202020204" pitchFamily="34" charset="0"/>
                <a:cs typeface="Arial" panose="020B0604020202020204" pitchFamily="34" charset="0"/>
              </a:rPr>
              <a:t>m </a:t>
            </a:r>
            <a:r>
              <a:rPr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dirty="0">
                <a:latin typeface="Arial" panose="020B0604020202020204" pitchFamily="34" charset="0"/>
                <a:cs typeface="Arial" panose="020B0604020202020204" pitchFamily="34" charset="0"/>
              </a:rPr>
              <a:t>	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application specific and is generally 10 to 200</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t>
            </a:r>
            <a:r>
              <a:rPr dirty="0" err="1">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 (Rephrase the points below)</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0" i="0" dirty="0">
                <a:solidFill>
                  <a:srgbClr val="202020"/>
                </a:solidFill>
                <a:effectLst/>
                <a:latin typeface="Arial" panose="020B0604020202020204" pitchFamily="34" charset="0"/>
              </a:rPr>
              <a:t>Needs to perform lengthy operations, or</a:t>
            </a:r>
          </a:p>
          <a:p>
            <a:pPr lvl="1"/>
            <a:r>
              <a:rPr lang="en-US" b="0" i="0" dirty="0">
                <a:solidFill>
                  <a:srgbClr val="20202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p:txBody>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4290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549272"/>
          </a:xfrm>
        </p:spPr>
        <p:txBody>
          <a:bodyPr>
            <a:noAutofit/>
          </a:bodyPr>
          <a:lstStyle/>
          <a:p>
            <a:r>
              <a:rPr lang="en-US" sz="4500" b="1" dirty="0">
                <a:solidFill>
                  <a:srgbClr val="002060"/>
                </a:solidFill>
              </a:rPr>
              <a:t>Schedulability Analysis</a:t>
            </a:r>
          </a:p>
        </p:txBody>
      </p:sp>
      <p:sp>
        <p:nvSpPr>
          <p:cNvPr id="3" name="Content Placeholder 2">
            <a:extLst>
              <a:ext uri="{FF2B5EF4-FFF2-40B4-BE49-F238E27FC236}">
                <a16:creationId xmlns:a16="http://schemas.microsoft.com/office/drawing/2014/main" id="{0E6EF9EE-34E7-911D-FA9E-E8FF27AFBA54}"/>
              </a:ext>
            </a:extLst>
          </p:cNvPr>
          <p:cNvSpPr>
            <a:spLocks noGrp="1"/>
          </p:cNvSpPr>
          <p:nvPr>
            <p:ph idx="1"/>
          </p:nvPr>
        </p:nvSpPr>
        <p:spPr>
          <a:xfrm>
            <a:off x="114300" y="997889"/>
            <a:ext cx="8915400" cy="5638800"/>
          </a:xfrm>
        </p:spPr>
        <p:txBody>
          <a:bodyPr>
            <a:normAutofit lnSpcReduction="10000"/>
          </a:bodyPr>
          <a:lstStyle/>
          <a:p>
            <a:r>
              <a:rPr lang="en-US" sz="1800" b="0" i="0" u="none" strike="noStrike" baseline="0" dirty="0">
                <a:latin typeface="Arial" panose="020B0604020202020204" pitchFamily="34" charset="0"/>
                <a:cs typeface="Arial" panose="020B0604020202020204" pitchFamily="34" charset="0"/>
              </a:rPr>
              <a:t>The term </a:t>
            </a:r>
            <a:r>
              <a:rPr lang="en-US" sz="1800" b="0" i="1" u="none" strike="noStrike" baseline="0" dirty="0">
                <a:latin typeface="Arial" panose="020B0604020202020204" pitchFamily="34" charset="0"/>
                <a:cs typeface="Arial" panose="020B0604020202020204" pitchFamily="34" charset="0"/>
              </a:rPr>
              <a:t>Schedulability analysis </a:t>
            </a:r>
            <a:r>
              <a:rPr lang="en-US" sz="1800" b="0" i="0" u="none" strike="noStrike" baseline="0" dirty="0">
                <a:latin typeface="Arial" panose="020B0604020202020204" pitchFamily="34" charset="0"/>
                <a:cs typeface="Arial" panose="020B0604020202020204" pitchFamily="34" charset="0"/>
              </a:rPr>
              <a:t>refers to those techniques used to determine if a given task system can be scheduled on one or more processors by considering processor utilization factor. </a:t>
            </a:r>
          </a:p>
          <a:p>
            <a:r>
              <a:rPr lang="en-US" dirty="0">
                <a:latin typeface="Arial" panose="020B0604020202020204" pitchFamily="34" charset="0"/>
                <a:cs typeface="Arial" panose="020B0604020202020204" pitchFamily="34" charset="0"/>
              </a:rPr>
              <a:t>For a given task set of n periodic tasks, processor utilization factor U is the fraction of time that is spent for the execution of the task set. </a:t>
            </a:r>
          </a:p>
          <a:p>
            <a:r>
              <a:rPr lang="en-US" dirty="0">
                <a:latin typeface="Arial" panose="020B0604020202020204" pitchFamily="34" charset="0"/>
                <a:cs typeface="Arial" panose="020B0604020202020204" pitchFamily="34" charset="0"/>
              </a:rPr>
              <a:t>If Si is a task from task set, then Ci/Ti  is the time spent by the processor for the execution of Si .</a:t>
            </a:r>
          </a:p>
          <a:p>
            <a:r>
              <a:rPr lang="en-US" dirty="0">
                <a:latin typeface="Arial" panose="020B0604020202020204" pitchFamily="34" charset="0"/>
                <a:cs typeface="Arial" panose="020B0604020202020204" pitchFamily="34" charset="0"/>
              </a:rPr>
              <a:t> Similarly, for the task set of n periodic tasks</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342900" lvl="1" indent="0">
              <a:buNone/>
            </a:pPr>
            <a:r>
              <a:rPr lang="en-US" sz="2100" dirty="0">
                <a:latin typeface="Arial" panose="020B0604020202020204" pitchFamily="34" charset="0"/>
                <a:cs typeface="Arial" panose="020B0604020202020204" pitchFamily="34" charset="0"/>
              </a:rPr>
              <a:t>processor utilization is greater than one then that task set will not be schedulable by any algorithm. </a:t>
            </a:r>
          </a:p>
          <a:p>
            <a:r>
              <a:rPr lang="en-US" dirty="0">
                <a:latin typeface="Arial" panose="020B0604020202020204" pitchFamily="34" charset="0"/>
                <a:cs typeface="Arial" panose="020B0604020202020204" pitchFamily="34" charset="0"/>
              </a:rPr>
              <a:t>Processor utilization factor talks about the processor load on a single processor. U=1 means 100% processor utilization.</a:t>
            </a:r>
          </a:p>
          <a:p>
            <a:r>
              <a:rPr lang="en-US" dirty="0">
                <a:latin typeface="Arial" panose="020B0604020202020204" pitchFamily="34" charset="0"/>
                <a:cs typeface="Arial" panose="020B0604020202020204" pitchFamily="34" charset="0"/>
              </a:rPr>
              <a:t>The response time of a task is the time interval between the release time of the task and the completion time of the task. The response time is different from the execution time of the task. While the execution time is the total of the actual time the task spends executing, the response time is comprised of the actual execution time plus any suspension time.</a:t>
            </a:r>
          </a:p>
        </p:txBody>
      </p:sp>
      <p:pic>
        <p:nvPicPr>
          <p:cNvPr id="1028" name="Picture 4">
            <a:extLst>
              <a:ext uri="{FF2B5EF4-FFF2-40B4-BE49-F238E27FC236}">
                <a16:creationId xmlns:a16="http://schemas.microsoft.com/office/drawing/2014/main" id="{A98E46B6-8B3D-6F70-55C0-205C973496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8" r="28889" b="28023"/>
          <a:stretch/>
        </p:blipFill>
        <p:spPr bwMode="auto">
          <a:xfrm>
            <a:off x="3471389" y="3581400"/>
            <a:ext cx="1253011"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93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r>
              <a:rPr lang="en-US" sz="2200"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r>
              <a:rPr lang="en-US" sz="2200"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304800" y="1981200"/>
            <a:ext cx="8610600" cy="4724400"/>
          </a:xfrm>
        </p:spPr>
        <p:txBody>
          <a:bodyPr>
            <a:normAutofit/>
          </a:bodyPr>
          <a:lstStyle/>
          <a:p>
            <a:pPr marL="0" indent="0">
              <a:lnSpc>
                <a:spcPct val="120000"/>
              </a:lnSpc>
              <a:buNone/>
            </a:pP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Here are the primary scheduling policies in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1. </a:t>
            </a:r>
            <a:r>
              <a:rPr lang="en-US" sz="1400" b="1" spc="55" dirty="0">
                <a:solidFill>
                  <a:srgbClr val="072F07"/>
                </a:solidFill>
                <a:latin typeface="Arial" panose="020B0604020202020204" pitchFamily="34" charset="0"/>
                <a:cs typeface="Arial" panose="020B0604020202020204" pitchFamily="34" charset="0"/>
              </a:rPr>
              <a:t>Priority-Based Preemptive Scheduling</a:t>
            </a:r>
            <a:r>
              <a:rPr lang="en-US" sz="14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2. </a:t>
            </a:r>
            <a:r>
              <a:rPr lang="en-US" sz="1400" b="1" spc="55" dirty="0">
                <a:solidFill>
                  <a:srgbClr val="072F07"/>
                </a:solidFill>
                <a:latin typeface="Arial" panose="020B0604020202020204" pitchFamily="34" charset="0"/>
                <a:cs typeface="Arial" panose="020B0604020202020204" pitchFamily="34" charset="0"/>
              </a:rPr>
              <a:t>Time-Slicing</a:t>
            </a:r>
            <a:r>
              <a:rPr lang="en-US" sz="1400" spc="55" dirty="0">
                <a:solidFill>
                  <a:srgbClr val="072F07"/>
                </a:solidFill>
                <a:latin typeface="Arial" panose="020B0604020202020204" pitchFamily="34" charset="0"/>
                <a:cs typeface="Arial" panose="020B0604020202020204" pitchFamily="34" charset="0"/>
              </a:rPr>
              <a:t>: If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4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In `</a:t>
            </a:r>
            <a:r>
              <a:rPr lang="en-US" sz="1400" spc="55" dirty="0" err="1">
                <a:solidFill>
                  <a:srgbClr val="072F07"/>
                </a:solidFill>
                <a:latin typeface="Arial" panose="020B0604020202020204" pitchFamily="34" charset="0"/>
                <a:cs typeface="Arial" panose="020B0604020202020204" pitchFamily="34" charset="0"/>
              </a:rPr>
              <a:t>FreeRTOSConfig.h</a:t>
            </a:r>
            <a:r>
              <a:rPr lang="en-US" sz="1400" spc="55" dirty="0">
                <a:solidFill>
                  <a:srgbClr val="072F07"/>
                </a:solidFill>
                <a:latin typeface="Arial" panose="020B0604020202020204" pitchFamily="34" charset="0"/>
                <a:cs typeface="Arial" panose="020B0604020202020204" pitchFamily="34" charset="0"/>
              </a:rPr>
              <a:t>`, set the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8281</Words>
  <Application>Microsoft Office PowerPoint</Application>
  <PresentationFormat>On-screen Show (4:3)</PresentationFormat>
  <Paragraphs>594</Paragraphs>
  <Slides>86</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86</vt:i4>
      </vt:variant>
    </vt:vector>
  </HeadingPairs>
  <TitlesOfParts>
    <vt:vector size="98"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 (Rephrase the points below)</vt:lpstr>
      <vt:lpstr>When to use deferred interrupt handling </vt:lpstr>
      <vt:lpstr>Categories of Real Time Task</vt:lpstr>
      <vt:lpstr>RTOS Scheduling</vt:lpstr>
      <vt:lpstr>PowerPoint Presentation</vt:lpstr>
      <vt:lpstr>Schedulability Analysis</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49</cp:revision>
  <dcterms:created xsi:type="dcterms:W3CDTF">2024-06-13T16:15:46Z</dcterms:created>
  <dcterms:modified xsi:type="dcterms:W3CDTF">2024-06-29T05:41:50Z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